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ov" ContentType="video/unknown"/>
  <Override PartName="/ppt/media/media2.mov" ContentType="video/unknown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2.tif"/><Relationship Id="rId8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28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9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1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92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3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300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294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95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6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7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8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9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01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2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304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27.png"/><Relationship Id="rId5" Type="http://schemas.openxmlformats.org/officeDocument/2006/relationships/image" Target="../media/image5.jpeg"/><Relationship Id="rId6" Type="http://schemas.openxmlformats.org/officeDocument/2006/relationships/image" Target="../media/image28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30.png"/><Relationship Id="rId4" Type="http://schemas.openxmlformats.org/officeDocument/2006/relationships/image" Target="../media/image4.jpeg"/><Relationship Id="rId5" Type="http://schemas.openxmlformats.org/officeDocument/2006/relationships/image" Target="../media/image27.png"/><Relationship Id="rId6" Type="http://schemas.openxmlformats.org/officeDocument/2006/relationships/image" Target="../media/image5.jpeg"/><Relationship Id="rId7" Type="http://schemas.openxmlformats.org/officeDocument/2006/relationships/image" Target="../media/image28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33.png"/><Relationship Id="rId13" Type="http://schemas.openxmlformats.org/officeDocument/2006/relationships/image" Target="../media/image3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.jpeg"/><Relationship Id="rId4" Type="http://schemas.openxmlformats.org/officeDocument/2006/relationships/image" Target="../media/image30.png"/><Relationship Id="rId5" Type="http://schemas.openxmlformats.org/officeDocument/2006/relationships/image" Target="../media/image4.jpeg"/><Relationship Id="rId6" Type="http://schemas.openxmlformats.org/officeDocument/2006/relationships/image" Target="../media/image27.png"/><Relationship Id="rId7" Type="http://schemas.openxmlformats.org/officeDocument/2006/relationships/image" Target="../media/image5.jpeg"/><Relationship Id="rId8" Type="http://schemas.openxmlformats.org/officeDocument/2006/relationships/image" Target="../media/image28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29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3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6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8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.jpeg"/><Relationship Id="rId4" Type="http://schemas.openxmlformats.org/officeDocument/2006/relationships/image" Target="../media/image77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7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.jpeg"/><Relationship Id="rId4" Type="http://schemas.openxmlformats.org/officeDocument/2006/relationships/image" Target="../media/image77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7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0.png"/><Relationship Id="rId4" Type="http://schemas.openxmlformats.org/officeDocument/2006/relationships/image" Target="../media/image8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80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.g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.g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36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.jpeg"/><Relationship Id="rId4" Type="http://schemas.openxmlformats.org/officeDocument/2006/relationships/image" Target="../media/image2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  <p:sp>
        <p:nvSpPr>
          <p:cNvPr id="315" name="2021 HighNESS McStas School, May 5th-7th 2021"/>
          <p:cNvSpPr txBox="1"/>
          <p:nvPr/>
        </p:nvSpPr>
        <p:spPr>
          <a:xfrm>
            <a:off x="2207359" y="196644"/>
            <a:ext cx="8232759" cy="72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21208">
              <a:spcBef>
                <a:spcPts val="200"/>
              </a:spcBef>
              <a:defRPr b="1" sz="2565"/>
            </a:lvl1pPr>
          </a:lstStyle>
          <a:p>
            <a:pPr/>
            <a:r>
              <a:t>2021 HighNESS McStas School, May 5th-7th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9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400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401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02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403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04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405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406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7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8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9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410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411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16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419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420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21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422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23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424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425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6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7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430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3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7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4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2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44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9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50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53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57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59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5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5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63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5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66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69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73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4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5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77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480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4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7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7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7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83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86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8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89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92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5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96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7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98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0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501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4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505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9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9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9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509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2.5+1 people full time plus students</a:t>
            </a:r>
          </a:p>
        </p:txBody>
      </p:sp>
      <p:pic>
        <p:nvPicPr>
          <p:cNvPr id="51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3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514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515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516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519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5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524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522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523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525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526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527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0"/>
              </a:spcBef>
              <a:buClr>
                <a:srgbClr val="000000"/>
              </a:buClr>
              <a:defRPr b="1" sz="2200"/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530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318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Used in many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53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557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5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2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559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0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564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5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6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7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70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568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9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1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5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572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3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578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5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0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9292" y="3481299"/>
            <a:ext cx="4951203" cy="2988203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P. Willendrup et al., Physica B, 386, (2006), 1032."/>
          <p:cNvSpPr txBox="1"/>
          <p:nvPr/>
        </p:nvSpPr>
        <p:spPr>
          <a:xfrm>
            <a:off x="8253874" y="659641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58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2724" y="3456832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E. Farhi, P. Willendrup, from IN22 benchmark exp."/>
          <p:cNvSpPr txBox="1"/>
          <p:nvPr/>
        </p:nvSpPr>
        <p:spPr>
          <a:xfrm>
            <a:off x="3517880" y="6596412"/>
            <a:ext cx="2582372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E. Farhi, P. Willendrup, from IN22 benchmark exp.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586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109999" indent="-109999">
              <a:defRPr sz="1000"/>
            </a:pPr>
            <a:r>
              <a:t>Ran on everything from iPhone to 1000+ node cluster!</a:t>
            </a:r>
            <a:br/>
            <a:br/>
            <a:br/>
            <a:br/>
            <a:br/>
            <a:br/>
            <a:br/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587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3" name="Group"/>
          <p:cNvGrpSpPr/>
          <p:nvPr/>
        </p:nvGrpSpPr>
        <p:grpSpPr>
          <a:xfrm>
            <a:off x="6952629" y="982821"/>
            <a:ext cx="3321154" cy="1239486"/>
            <a:chOff x="0" y="0"/>
            <a:chExt cx="3321152" cy="1239485"/>
          </a:xfrm>
        </p:grpSpPr>
        <p:pic>
          <p:nvPicPr>
            <p:cNvPr id="589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0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2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4" name="CPU’s"/>
          <p:cNvSpPr txBox="1"/>
          <p:nvPr/>
        </p:nvSpPr>
        <p:spPr>
          <a:xfrm>
            <a:off x="8198514" y="727720"/>
            <a:ext cx="5847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CPU’s</a:t>
            </a:r>
          </a:p>
        </p:txBody>
      </p:sp>
      <p:pic>
        <p:nvPicPr>
          <p:cNvPr id="595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05375" y="2573178"/>
            <a:ext cx="584796" cy="584796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+ NVIDIA GPU’s"/>
          <p:cNvSpPr txBox="1"/>
          <p:nvPr/>
        </p:nvSpPr>
        <p:spPr>
          <a:xfrm>
            <a:off x="7732090" y="2260132"/>
            <a:ext cx="1493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+ NVIDIA GPU’s</a:t>
            </a:r>
          </a:p>
        </p:txBody>
      </p:sp>
      <p:pic>
        <p:nvPicPr>
          <p:cNvPr id="597" name="Unknown.jpeg" descr="Unknown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1618" y="2573178"/>
            <a:ext cx="1297395" cy="584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60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6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3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4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60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611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6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3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4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5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6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7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8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9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0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2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23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24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625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0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1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2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3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4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5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6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7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8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9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40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41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42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5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646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8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9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0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1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2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3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4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5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6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7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58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59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60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61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2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74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663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4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5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6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7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8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9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0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71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72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73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675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6" name="COMPONENT Guide = Guide(…) AT (0,0,1) RELATIVE Source"/>
          <p:cNvSpPr txBox="1"/>
          <p:nvPr/>
        </p:nvSpPr>
        <p:spPr>
          <a:xfrm>
            <a:off x="7145844" y="5096689"/>
            <a:ext cx="3419377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79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1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82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3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4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5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6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7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8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9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90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91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92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93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94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5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10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696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7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8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9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0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1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2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3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4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705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706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707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8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709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711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2" name="COMPONENT Guide = Guide(…) AT (0,0,1) RELATIVE Source…"/>
          <p:cNvSpPr txBox="1"/>
          <p:nvPr/>
        </p:nvSpPr>
        <p:spPr>
          <a:xfrm>
            <a:off x="7145844" y="5096689"/>
            <a:ext cx="3950358" cy="84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400"/>
              </a:spcBef>
              <a:defRPr b="1" sz="1800"/>
            </a:pPr>
            <a:r>
              <a:t>ROTATED (0,30,0) RELATIVE Source</a:t>
            </a:r>
          </a:p>
        </p:txBody>
      </p:sp>
      <p:sp>
        <p:nvSpPr>
          <p:cNvPr id="713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7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715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716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332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331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32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0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333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7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7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721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22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23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4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36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725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6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7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8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9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0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1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2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3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734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735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753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738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39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0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2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5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6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47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748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749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750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51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2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54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5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6" name="Generally speaking, the component author can choose…"/>
          <p:cNvSpPr txBox="1"/>
          <p:nvPr/>
        </p:nvSpPr>
        <p:spPr>
          <a:xfrm>
            <a:off x="3654647" y="5494111"/>
            <a:ext cx="8746716" cy="9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Generally speaking, the component author can choose </a:t>
            </a:r>
          </a:p>
          <a:p>
            <a:pPr>
              <a:spcBef>
                <a:spcPts val="400"/>
              </a:spcBef>
              <a:defRPr b="1" sz="1800"/>
            </a:pPr>
            <a:r>
              <a:t>the meaningful coordinate system for the given problem!</a:t>
            </a:r>
          </a:p>
          <a:p>
            <a:pPr>
              <a:spcBef>
                <a:spcPts val="400"/>
              </a:spcBef>
              <a:defRPr sz="18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7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0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61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62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63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4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5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6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7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8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78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770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771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772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73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74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5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6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83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5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93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5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To first order emit uniformly into       steradia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802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5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04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5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06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07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8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9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0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1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3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4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16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0364" y="1723769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819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xfrm>
            <a:off x="2177807" y="3571706"/>
            <a:ext cx="9312375" cy="4545578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820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3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22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3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24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25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6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7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8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9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0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1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34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5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6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7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39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40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3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4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5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E.g. the beamport?"/>
          <p:cNvSpPr txBox="1"/>
          <p:nvPr/>
        </p:nvSpPr>
        <p:spPr>
          <a:xfrm>
            <a:off x="10277137" y="1620358"/>
            <a:ext cx="17409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849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853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54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6319" indent="-166319" defTabSz="768095">
              <a:spcBef>
                <a:spcPts val="300"/>
              </a:spcBef>
              <a:defRPr sz="1512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8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7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56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7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58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59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0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1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2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3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4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  <a:alpha val="29863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5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6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68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8653" y="2672092"/>
            <a:ext cx="5058481" cy="12474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3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69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0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1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2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74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  <a:alpha val="28394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75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9498" y="62550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16" y="1712148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392" y="4859843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4668" y="5086883"/>
            <a:ext cx="779081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881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82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xfrm>
            <a:off x="3993611" y="306345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8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95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84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5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86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87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8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9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0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1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2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3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4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0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96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7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8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9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01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902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5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908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9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0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1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915" name="Defining the neutron starting conditions imply setting:"/>
          <p:cNvSpPr txBox="1"/>
          <p:nvPr/>
        </p:nvSpPr>
        <p:spPr>
          <a:xfrm>
            <a:off x="1571117" y="1662832"/>
            <a:ext cx="5573090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98000" indent="-198000">
              <a:spcBef>
                <a:spcPts val="400"/>
              </a:spcBef>
              <a:buSzPct val="100000"/>
              <a:buChar char="•"/>
              <a:defRPr sz="18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18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9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0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20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29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25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21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2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3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4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26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7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8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31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2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933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936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34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35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339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xfrm>
            <a:off x="1774725" y="1614448"/>
            <a:ext cx="9312376" cy="4545579"/>
          </a:xfrm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Not much focus on crystalline / ordered material and coherent scattering of neutrons due to the focus on high energies 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4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341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39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9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1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41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50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46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42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3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4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5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47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8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9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954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52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3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95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6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7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60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58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9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63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9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5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65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74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70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66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7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8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9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71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72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73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76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7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8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81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79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80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84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82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83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87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88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9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00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90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99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95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91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92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93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94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96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97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98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001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02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03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1006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1004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1005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1009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1007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1008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1010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1013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1011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1012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014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arametrisation of reflectivity on mirrors et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10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43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1040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1022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1019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20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21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1023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4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5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038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1026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27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1028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29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30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31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2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3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4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5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6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1037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039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41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2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44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10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70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1068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1048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49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0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1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2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3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4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5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6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7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8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9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0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1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2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3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4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5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6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7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1069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107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107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1076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For a </a:t>
            </a:r>
            <a:r>
              <a:rPr b="1">
                <a:solidFill>
                  <a:srgbClr val="000000"/>
                </a:solidFill>
              </a:rPr>
              <a:t>non-thin</a:t>
            </a:r>
            <a:r>
              <a:rPr>
                <a:solidFill>
                  <a:srgbClr val="000000"/>
                </a:solidFill>
              </a:rP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rPr>
                <a:solidFill>
                  <a:srgbClr val="000000"/>
                </a:solidFill>
              </a:rP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rPr>
                <a:solidFill>
                  <a:srgbClr val="000000"/>
                </a:solidFill>
              </a:rPr>
              <a:t>are given by</a:t>
            </a:r>
          </a:p>
        </p:txBody>
      </p:sp>
      <p:sp>
        <p:nvSpPr>
          <p:cNvPr id="1077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1078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107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1081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82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1083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1084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85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>
                <a:solidFill>
                  <a:srgbClr val="FFFFFF"/>
                </a:solidFill>
              </a:defRPr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8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1091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1089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1090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1094" name="Transport of weight through the instrume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10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08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1096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09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8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99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1100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101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102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104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1105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6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7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0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111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5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9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0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1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2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3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4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5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6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7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8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9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30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31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32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33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1134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35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6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0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1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2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3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4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5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6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7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8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49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50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51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52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53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54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1155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56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7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Examples of Monte Carlo programs"/>
          <p:cNvSpPr txBox="1"/>
          <p:nvPr>
            <p:ph type="title"/>
          </p:nvPr>
        </p:nvSpPr>
        <p:spPr>
          <a:xfrm>
            <a:off x="2060538" y="-22071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8" name="Group"/>
          <p:cNvSpPr txBox="1"/>
          <p:nvPr/>
        </p:nvSpPr>
        <p:spPr>
          <a:xfrm>
            <a:off x="2243107" y="450301"/>
            <a:ext cx="9115375" cy="243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349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etc. (general particle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Monte Carlo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1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2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3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4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5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6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7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8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9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70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71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72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73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74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75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76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77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78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79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80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4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85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6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87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8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89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90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91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92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93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94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95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96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97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98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99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00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201" name="The order of components is important,…"/>
          <p:cNvSpPr txBox="1"/>
          <p:nvPr/>
        </p:nvSpPr>
        <p:spPr>
          <a:xfrm>
            <a:off x="9320808" y="2765195"/>
            <a:ext cx="2777113" cy="247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b="1" sz="2400"/>
            </a:pPr>
            <a:r>
              <a:t>The order of components is important, </a:t>
            </a:r>
          </a:p>
          <a:p>
            <a:pPr>
              <a:spcBef>
                <a:spcPts val="0"/>
              </a:spcBef>
              <a:defRPr b="1" sz="2400"/>
            </a:pPr>
          </a:p>
          <a:p>
            <a:pPr>
              <a:spcBef>
                <a:spcPts val="0"/>
              </a:spcBef>
              <a:defRPr b="1" sz="2400"/>
            </a:pPr>
            <a:r>
              <a:t>and in general  overlaps should be avoided!</a:t>
            </a:r>
          </a:p>
        </p:txBody>
      </p:sp>
      <p:sp>
        <p:nvSpPr>
          <p:cNvPr id="1202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03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204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05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Units used - and differences to Vit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Units used - and differences to Vitess</a:t>
            </a:r>
          </a:p>
        </p:txBody>
      </p:sp>
      <p:sp>
        <p:nvSpPr>
          <p:cNvPr id="1208" name="Generally SI-Units, e.g. meters and seconds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Generally SI-Units, e.g. </a:t>
            </a:r>
            <a:r>
              <a:rPr b="1"/>
              <a:t>meters</a:t>
            </a:r>
            <a:r>
              <a:t> and </a:t>
            </a:r>
            <a:r>
              <a:rPr b="1"/>
              <a:t>seconds </a:t>
            </a:r>
            <a:r>
              <a:t>etc.</a:t>
            </a:r>
          </a:p>
          <a:p>
            <a:pPr/>
            <a:r>
              <a:t>Added neutron-scattering meaningful quantities of</a:t>
            </a:r>
            <a:r>
              <a:rPr b="1"/>
              <a:t> E[meV]</a:t>
            </a:r>
            <a:r>
              <a:t>, </a:t>
            </a:r>
            <a:r>
              <a:rPr b="1"/>
              <a:t>𝝺[Å]</a:t>
            </a:r>
            <a:r>
              <a:t> and cross sections in </a:t>
            </a:r>
            <a:r>
              <a:rPr b="1"/>
              <a:t>𝞂 [barns]</a:t>
            </a:r>
          </a:p>
        </p:txBody>
      </p:sp>
      <p:sp>
        <p:nvSpPr>
          <p:cNvPr id="1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0" name="Main differences / difficulties translating between                       McStas                 Vitess…"/>
          <p:cNvSpPr/>
          <p:nvPr/>
        </p:nvSpPr>
        <p:spPr>
          <a:xfrm>
            <a:off x="2172200" y="2803301"/>
            <a:ext cx="9286975" cy="36204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>
              <a:defRPr sz="1800"/>
            </a:pPr>
            <a:r>
              <a:t>Main differences / difficulties translating between                       McStas                 Vitess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Different length-units for placement / sizes                                  </a:t>
            </a:r>
            <a:r>
              <a:rPr b="1"/>
              <a:t>[m]</a:t>
            </a:r>
            <a:r>
              <a:t>                     [cm]</a:t>
            </a: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Different propagation-coordinate system    </a:t>
            </a:r>
            <a:endParaRPr b="1"/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McStas explicitly and automatically contains “free space”, Vitess has this “inside” the modules or by adding “spacewindow”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Sources in McStas always propagates “by virtual window”, i.e. does not itself propagate</a:t>
            </a:r>
          </a:p>
        </p:txBody>
      </p:sp>
      <p:sp>
        <p:nvSpPr>
          <p:cNvPr id="1211" name="Line"/>
          <p:cNvSpPr/>
          <p:nvPr/>
        </p:nvSpPr>
        <p:spPr>
          <a:xfrm>
            <a:off x="9638390" y="3183095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12" name="z || beam…"/>
          <p:cNvSpPr/>
          <p:nvPr/>
        </p:nvSpPr>
        <p:spPr>
          <a:xfrm>
            <a:off x="8422121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z || beam</a:t>
            </a:r>
          </a:p>
          <a:p>
            <a:pPr/>
            <a:r>
              <a:t>y vertical </a:t>
            </a:r>
          </a:p>
          <a:p>
            <a:pPr/>
            <a:r>
              <a:t>x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sp>
        <p:nvSpPr>
          <p:cNvPr id="1213" name="x || beam…"/>
          <p:cNvSpPr/>
          <p:nvPr/>
        </p:nvSpPr>
        <p:spPr>
          <a:xfrm>
            <a:off x="10290468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x || beam</a:t>
            </a:r>
          </a:p>
          <a:p>
            <a:pPr/>
            <a:r>
              <a:t>z vertical </a:t>
            </a:r>
          </a:p>
          <a:p>
            <a:pPr/>
            <a:r>
              <a:t>y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pic>
        <p:nvPicPr>
          <p:cNvPr id="1214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2689" y="134889"/>
            <a:ext cx="1013075" cy="59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7092" y="218362"/>
            <a:ext cx="1013075" cy="42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McStas          Vitess compatibil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         Vitess compatibility features</a:t>
            </a:r>
          </a:p>
        </p:txBody>
      </p:sp>
      <p:sp>
        <p:nvSpPr>
          <p:cNvPr id="1218" name="MCPL particle list is supported from McStas 2.3- (2016) and Vitess 3.4 (2018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 particle list is supported from McStas 2.3- (2016) and Vitess 3.4 (2018)</a:t>
            </a:r>
          </a:p>
          <a:p>
            <a:pPr/>
          </a:p>
          <a:p>
            <a:pPr/>
            <a:r>
              <a:t>McStas includes Vitess_output and Vitess_input, but better use MCPL</a:t>
            </a:r>
          </a:p>
          <a:p>
            <a:pPr/>
          </a:p>
          <a:p>
            <a:pPr/>
            <a:r>
              <a:t>mcstas2vitess can be used to port McStas components to Vitess</a:t>
            </a:r>
          </a:p>
          <a:p>
            <a:pPr/>
          </a:p>
          <a:p>
            <a:pPr/>
            <a:r>
              <a:t>Vitess_ChopperFermi is the Vitess Fermi chopper ported to McStas</a:t>
            </a:r>
          </a:p>
        </p:txBody>
      </p:sp>
      <p:sp>
        <p:nvSpPr>
          <p:cNvPr id="1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0" name="Line"/>
          <p:cNvSpPr/>
          <p:nvPr/>
        </p:nvSpPr>
        <p:spPr>
          <a:xfrm>
            <a:off x="3364924" y="1261318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21" name="Friendly competition and collaboration for 1.5 decades! - e.g. Klaus Lieutenant was part of McStas team for 2 years"/>
          <p:cNvSpPr/>
          <p:nvPr/>
        </p:nvSpPr>
        <p:spPr>
          <a:xfrm>
            <a:off x="2205255" y="4976075"/>
            <a:ext cx="5227818" cy="817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b="1"/>
            </a:lvl1pPr>
          </a:lstStyle>
          <a:p>
            <a:pPr/>
            <a:r>
              <a:t>Friendly competition and collaboration for 1.5 decades! - e.g. Klaus Lieutenant was part of McStas team for 2 years</a:t>
            </a:r>
          </a:p>
        </p:txBody>
      </p:sp>
      <p:pic>
        <p:nvPicPr>
          <p:cNvPr id="1222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2689" y="134889"/>
            <a:ext cx="1013075" cy="59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7092" y="218362"/>
            <a:ext cx="1013075" cy="42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122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123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1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123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8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243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244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46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247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248" name="Number of lines of code per component - 199 comps in total"/>
          <p:cNvSpPr txBox="1"/>
          <p:nvPr/>
        </p:nvSpPr>
        <p:spPr>
          <a:xfrm>
            <a:off x="2301617" y="2268889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249" name="# Lines of code (log axis)"/>
          <p:cNvSpPr txBox="1"/>
          <p:nvPr/>
        </p:nvSpPr>
        <p:spPr>
          <a:xfrm rot="16202584">
            <a:off x="1812849" y="4092727"/>
            <a:ext cx="2328169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# Lines of code (log axis)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252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253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5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257" name="Number of lines of code per component - 199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258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26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264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265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267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8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269" name="Example suite: ~140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~140 instruments</a:t>
            </a:r>
          </a:p>
        </p:txBody>
      </p:sp>
      <p:sp>
        <p:nvSpPr>
          <p:cNvPr id="1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2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53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27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0" name="Your HighNESS…"/>
          <p:cNvSpPr txBox="1"/>
          <p:nvPr/>
        </p:nvSpPr>
        <p:spPr>
          <a:xfrm>
            <a:off x="3234393" y="196644"/>
            <a:ext cx="166161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>
                <a:solidFill>
                  <a:srgbClr val="FFFFFF"/>
                </a:solidFill>
              </a:defRPr>
            </a:lvl1pPr>
          </a:lstStyle>
          <a:p>
            <a:pPr/>
            <a:r>
              <a:t>Your HighNESS…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0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64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9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1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72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73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4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75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6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77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78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83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86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87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88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89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90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91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92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